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80550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157193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9314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673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810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5753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9A4D01-D2D9-4951-892D-40DBD848DEFF}" type="datetimeFigureOut">
              <a:rPr lang="en-GB" smtClean="0"/>
              <a:t>10/11/2018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1013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9A4D01-D2D9-4951-892D-40DBD848DEFF}" type="datetimeFigureOut">
              <a:rPr lang="en-GB" smtClean="0"/>
              <a:t>10/11/2018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86304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A4D01-D2D9-4951-892D-40DBD848DEFF}" type="datetimeFigureOut">
              <a:rPr lang="en-GB" smtClean="0"/>
              <a:t>10/11/2018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3257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27201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1188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4D01-D2D9-4951-892D-40DBD848DEFF}" type="datetimeFigureOut">
              <a:rPr lang="en-GB" smtClean="0"/>
              <a:t>10/11/2018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AB834-8B9B-40E3-BE56-581B84FC6C6D}" type="slidenum">
              <a:rPr lang="en-GB" smtClean="0"/>
              <a:t>‹#›</a:t>
            </a:fld>
            <a:endParaRPr lang="en-GB"/>
          </a:p>
        </p:txBody>
      </p:sp>
    </p:spTree>
    <p:extLst>
      <p:ext uri="{BB962C8B-B14F-4D97-AF65-F5344CB8AC3E}">
        <p14:creationId xmlns:p14="http://schemas.microsoft.com/office/powerpoint/2010/main" val="24604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8822" y="352698"/>
            <a:ext cx="11691257" cy="6113416"/>
          </a:xfrm>
        </p:spPr>
        <p:txBody>
          <a:bodyPr anchor="t">
            <a:normAutofit fontScale="90000"/>
          </a:bodyPr>
          <a:lstStyle/>
          <a:p>
            <a:pPr algn="l"/>
            <a:r>
              <a:rPr lang="en-US" sz="3600" b="1" dirty="0">
                <a:latin typeface="Arial" panose="020B0604020202020204" pitchFamily="34" charset="0"/>
                <a:cs typeface="Arial" panose="020B0604020202020204" pitchFamily="34" charset="0"/>
              </a:rPr>
              <a:t>Consider and treat their discomfort as the most appropriate reaction to the repeated traumas they are suffering every day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Organize around their needs exhaustive and complete support services, adequate to the weights that they are carrying (offering support in all impacted areas</a:t>
            </a:r>
            <a:r>
              <a:rPr lang="en-US" sz="3600" b="1">
                <a:latin typeface="Arial" panose="020B0604020202020204" pitchFamily="34" charset="0"/>
                <a:cs typeface="Arial" panose="020B0604020202020204" pitchFamily="34" charset="0"/>
              </a:rPr>
              <a:t>, </a:t>
            </a:r>
            <a:r>
              <a:rPr lang="en-US" sz="3600" b="1" smtClean="0">
                <a:latin typeface="Arial" panose="020B0604020202020204" pitchFamily="34" charset="0"/>
                <a:cs typeface="Arial" panose="020B0604020202020204" pitchFamily="34" charset="0"/>
              </a:rPr>
              <a:t>a</a:t>
            </a:r>
            <a:r>
              <a:rPr lang="it-IT" sz="3600" b="1" dirty="0">
                <a:latin typeface="Arial" panose="020B0604020202020204" pitchFamily="34" charset="0"/>
                <a:cs typeface="Arial" panose="020B0604020202020204" pitchFamily="34" charset="0"/>
              </a:rPr>
              <a:t>lso practical</a:t>
            </a:r>
            <a:r>
              <a:rPr lang="en-US" sz="3600" b="1" dirty="0">
                <a:latin typeface="Arial" panose="020B0604020202020204" pitchFamily="34" charset="0"/>
                <a:cs typeface="Arial" panose="020B0604020202020204" pitchFamily="34" charset="0"/>
              </a:rPr>
              <a:t>)</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Promote cultural change in the community: give voice to their </a:t>
            </a:r>
            <a:r>
              <a:rPr lang="en-US" sz="3600" b="1" dirty="0" smtClean="0">
                <a:latin typeface="Arial" panose="020B0604020202020204" pitchFamily="34" charset="0"/>
                <a:cs typeface="Arial" panose="020B0604020202020204" pitchFamily="34" charset="0"/>
              </a:rPr>
              <a:t>suffering</a:t>
            </a:r>
            <a:br>
              <a:rPr lang="en-US" sz="3600" b="1" dirty="0" smtClean="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GB" altLang="en-US" sz="3600" b="1" dirty="0">
                <a:latin typeface="Arial" panose="020B0604020202020204" pitchFamily="34" charset="0"/>
                <a:cs typeface="Arial" panose="020B0604020202020204" pitchFamily="34" charset="0"/>
              </a:rPr>
              <a:t>How do we facilitate support for families that are adjusted to their current process? </a:t>
            </a:r>
            <a:br>
              <a:rPr lang="en-GB" altLang="en-US" sz="3600" b="1" dirty="0">
                <a:latin typeface="Arial" panose="020B0604020202020204" pitchFamily="34" charset="0"/>
                <a:cs typeface="Arial" panose="020B0604020202020204" pitchFamily="34" charset="0"/>
              </a:rPr>
            </a:br>
            <a:r>
              <a:rPr lang="en-GB" altLang="en-US" sz="3600" b="1" dirty="0">
                <a:latin typeface="Arial" panose="020B0604020202020204" pitchFamily="34" charset="0"/>
                <a:cs typeface="Arial" panose="020B0604020202020204" pitchFamily="34" charset="0"/>
              </a:rPr>
              <a:t>How do we assure that needs and support within families are synchronized? </a:t>
            </a: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it-IT" sz="2800" b="1" dirty="0"/>
              <a:t/>
            </a:r>
            <a:br>
              <a:rPr lang="it-IT" sz="2800" b="1" dirty="0"/>
            </a:b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r>
              <a:rPr lang="en-US" sz="3200" b="1" dirty="0">
                <a:solidFill>
                  <a:prstClr val="black"/>
                </a:solidFill>
                <a:latin typeface="Calibri"/>
                <a:cs typeface="Calibri"/>
              </a:rPr>
              <a:t/>
            </a:r>
            <a:br>
              <a:rPr lang="en-US" sz="3200" b="1" dirty="0">
                <a:solidFill>
                  <a:prstClr val="black"/>
                </a:solidFill>
                <a:latin typeface="Calibri"/>
                <a:cs typeface="Calibri"/>
              </a:rPr>
            </a:br>
            <a:r>
              <a:rPr lang="en-US" sz="3200" b="1" dirty="0">
                <a:solidFill>
                  <a:prstClr val="black"/>
                </a:solidFill>
                <a:latin typeface="Calibri"/>
                <a:cs typeface="Calibri"/>
              </a:rPr>
              <a:t/>
            </a:r>
            <a:br>
              <a:rPr lang="en-US" sz="3200" b="1" dirty="0">
                <a:solidFill>
                  <a:prstClr val="black"/>
                </a:solidFill>
                <a:latin typeface="Calibri"/>
                <a:cs typeface="Calibri"/>
              </a:rPr>
            </a:br>
            <a:r>
              <a:rPr lang="en-US" sz="3200" b="1" dirty="0">
                <a:solidFill>
                  <a:prstClr val="black"/>
                </a:solidFill>
                <a:latin typeface="Calibri"/>
                <a:cs typeface="Calibri"/>
              </a:rPr>
              <a:t/>
            </a:r>
            <a:br>
              <a:rPr lang="en-US" sz="3200" b="1" dirty="0">
                <a:solidFill>
                  <a:prstClr val="black"/>
                </a:solidFill>
                <a:latin typeface="Calibri"/>
                <a:cs typeface="Calibri"/>
              </a:rPr>
            </a:br>
            <a:r>
              <a:rPr lang="en-GB" sz="3200" b="1" dirty="0"/>
              <a:t/>
            </a:r>
            <a:br>
              <a:rPr lang="en-GB" sz="3200" b="1" dirty="0"/>
            </a:br>
            <a:r>
              <a:rPr lang="en-US" sz="3200" b="1" dirty="0">
                <a:latin typeface="Calibri"/>
                <a:cs typeface="Calibri"/>
              </a:rPr>
              <a:t/>
            </a:r>
            <a:br>
              <a:rPr lang="en-US" sz="3200" b="1" dirty="0">
                <a:latin typeface="Calibri"/>
                <a:cs typeface="Calibri"/>
              </a:rPr>
            </a:br>
            <a:r>
              <a:rPr lang="en-GB" sz="4000" dirty="0"/>
              <a:t/>
            </a:r>
            <a:br>
              <a:rPr lang="en-GB" sz="4000" dirty="0"/>
            </a:br>
            <a:r>
              <a:rPr lang="de-DE" sz="4000" dirty="0"/>
              <a:t/>
            </a:r>
            <a:br>
              <a:rPr lang="de-DE" sz="4000" dirty="0"/>
            </a:br>
            <a:r>
              <a:rPr lang="en-GB" sz="3200" dirty="0"/>
              <a:t/>
            </a:r>
            <a:br>
              <a:rPr lang="en-GB" sz="3200" dirty="0"/>
            </a:br>
            <a:r>
              <a:rPr lang="en-US" sz="2000" dirty="0"/>
              <a:t/>
            </a:r>
            <a:br>
              <a:rPr lang="en-US" sz="2000" dirty="0"/>
            </a:br>
            <a:r>
              <a:rPr lang="de-DE" sz="2000" dirty="0"/>
              <a:t/>
            </a:r>
            <a:br>
              <a:rPr lang="de-DE" sz="2000" dirty="0"/>
            </a:br>
            <a:r>
              <a:rPr lang="de-DE" altLang="de-DE" sz="2000" dirty="0" smtClean="0">
                <a:solidFill>
                  <a:schemeClr val="tx1"/>
                </a:solidFill>
                <a:cs typeface="Arial" panose="020B0604020202020204" pitchFamily="34" charset="0"/>
              </a:rPr>
              <a:t/>
            </a:r>
            <a:br>
              <a:rPr lang="de-DE" altLang="de-DE" sz="2000" dirty="0" smtClean="0">
                <a:solidFill>
                  <a:schemeClr val="tx1"/>
                </a:solidFill>
                <a:cs typeface="Arial" panose="020B0604020202020204" pitchFamily="34" charset="0"/>
              </a:rPr>
            </a:br>
            <a:r>
              <a:rPr lang="de-DE" altLang="de-DE" sz="2000" dirty="0">
                <a:solidFill>
                  <a:schemeClr val="tx1"/>
                </a:solidFill>
                <a:cs typeface="Arial" panose="020B0604020202020204" pitchFamily="34" charset="0"/>
              </a:rPr>
              <a:t/>
            </a:r>
            <a:br>
              <a:rPr lang="de-DE" altLang="de-DE" sz="2000" dirty="0">
                <a:solidFill>
                  <a:schemeClr val="tx1"/>
                </a:solidFill>
                <a:cs typeface="Arial" panose="020B0604020202020204" pitchFamily="34" charset="0"/>
              </a:rPr>
            </a:br>
            <a:r>
              <a:rPr lang="de-DE" sz="2000" dirty="0"/>
              <a:t/>
            </a:r>
            <a:br>
              <a:rPr lang="de-DE" sz="2000" dirty="0"/>
            </a:br>
            <a:endParaRPr lang="de-DE" altLang="de-DE" sz="2000" dirty="0">
              <a:solidFill>
                <a:schemeClr val="tx1"/>
              </a:solidFill>
              <a:cs typeface="Arial" panose="020B0604020202020204" pitchFamily="34" charset="0"/>
            </a:endParaRPr>
          </a:p>
        </p:txBody>
      </p:sp>
    </p:spTree>
    <p:extLst>
      <p:ext uri="{BB962C8B-B14F-4D97-AF65-F5344CB8AC3E}">
        <p14:creationId xmlns:p14="http://schemas.microsoft.com/office/powerpoint/2010/main" val="1476716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19</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Consider and treat their discomfort as the most appropriate reaction to the repeated traumas they are suffering every day  Organize around their needs exhaustive and complete support services, adequate to the weights that they are carrying (offering support in all impacted areas, also practical) Promote cultural change in the community: give voice to their suffering  How do we facilitate support for families that are adjusted to their current process?  How do we assure that needs and support within families are synchronized?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other empirical material exists on autobiographies?                             (published, award-winning books/films from the UK and other Western societies)  Who has done this type of research on autobiographies?  Similarities and differences in support efforts for affected family members between different countries  Co-dependency as a concept / label / diagnosis, Pros and Cons? Best practice approaches in coping support directed specifically at parents of adolescents  Best practice approaches to creating awareness, acknowledgement and recognition that parents needs support What challenges might carers have in creating these environments to have conversations about substance use?   Could ‘shared doing’ be used to have other difficult conversations?</dc:title>
  <dc:creator>Gill V</dc:creator>
  <cp:lastModifiedBy>Gill V</cp:lastModifiedBy>
  <cp:revision>14</cp:revision>
  <dcterms:created xsi:type="dcterms:W3CDTF">2018-11-10T09:31:54Z</dcterms:created>
  <dcterms:modified xsi:type="dcterms:W3CDTF">2018-11-10T14:51:11Z</dcterms:modified>
</cp:coreProperties>
</file>